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57" r:id="rId6"/>
    <p:sldId id="265" r:id="rId7"/>
    <p:sldId id="272" r:id="rId8"/>
    <p:sldId id="271" r:id="rId9"/>
    <p:sldId id="287" r:id="rId10"/>
    <p:sldId id="273" r:id="rId11"/>
    <p:sldId id="274" r:id="rId12"/>
    <p:sldId id="280" r:id="rId13"/>
    <p:sldId id="282" r:id="rId14"/>
    <p:sldId id="281" r:id="rId15"/>
    <p:sldId id="283" r:id="rId16"/>
    <p:sldId id="285" r:id="rId17"/>
    <p:sldId id="284" r:id="rId18"/>
    <p:sldId id="289" r:id="rId19"/>
    <p:sldId id="290" r:id="rId20"/>
    <p:sldId id="275" r:id="rId21"/>
    <p:sldId id="276" r:id="rId22"/>
    <p:sldId id="277" r:id="rId23"/>
    <p:sldId id="278" r:id="rId24"/>
    <p:sldId id="286" r:id="rId2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2F2"/>
    <a:srgbClr val="6B63A4"/>
    <a:srgbClr val="2E345C"/>
    <a:srgbClr val="170F1D"/>
    <a:srgbClr val="312F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60B617-D675-483A-9DC0-8F8F71F3BC3A}" v="803" dt="2023-12-22T10:14:35.889"/>
    <p1510:client id="{D6D8EC37-8336-1B9D-4D40-32B43158D321}" v="92" dt="2023-12-22T03:47:01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EF72FEE2-AAF7-F932-15CF-CEC8E4D79A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3D8A485-AD00-8FB7-5174-E32EBDF693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4DA7AD-06C0-47E2-AB30-6C4BFD604359}" type="datetimeFigureOut">
              <a:rPr lang="en-GB" smtClean="0"/>
              <a:t>11/01/2024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93944FE3-0C7B-C749-4F10-02CC11C968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2D0EE647-9AB3-7BFC-450C-6361F8DE8B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BC897-F0D6-4C61-A009-208CE7648F7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1344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1AE8D8-EAC4-45DB-A283-155F90EC902A}" type="datetimeFigureOut">
              <a:rPr lang="en-GB" smtClean="0"/>
              <a:t>11/01/2024</a:t>
            </a:fld>
            <a:endParaRPr lang="en-GB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2A74F-BE35-4D03-9036-C3FD2F7A1C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885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45F311-3748-D518-C3F7-57CB03B32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B88A00-A406-E123-8B44-5069DC6636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126C18D-80F0-5685-2C22-090305100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1AF0-4C5A-41C7-8D00-0223B8BCAE0A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AC2DCF6F-09D3-67D3-4945-A88234951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4591A42-AD8C-7BB3-8611-EA0D5EDC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0295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1F820-B7F1-2433-4684-5039580BF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C1D3420B-FED1-5CAD-0D92-942D2961E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4A40B77-1823-C0C0-9B78-65FEAE94D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1F324-AE69-41CC-81FA-02CB47B9138D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F1EEA50-8B3A-8AB6-6475-1458B050B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F077F19-9EAA-E7D1-20F0-C40CB402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8637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B0437EC-3680-C446-3D32-C9F9E4EDA1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E12F249-D76A-10FD-BFED-D9127DF62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4F88F27-397C-F2C1-613E-80B7062B1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2F7FA-F242-419C-B269-5BC46FADADD5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CF16766-0ED9-0406-B5B9-8A1A8D889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6B44980-7BCB-FA1C-906A-5CE1E8873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2018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2F3AA5-5657-0F64-F621-351EB1973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B55EACC-DFC9-174B-CD86-7FFE2E5FF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834FD9D-A6E8-1DCA-68BE-E02A28004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22F17-0F70-4FAD-9572-6299E3D4C943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52E8948-3F58-3BDF-6872-D74C77D5A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FBFE75AB-AE0F-47F3-D105-63211077E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474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B14C9-7D47-FB9B-B1DA-00A157A6B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46FD904-BEE6-CB5C-F62D-AD6D404DA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2B6F94C-FCA8-A47C-F4F4-CA11F2B84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16DD12-E32A-489A-A5E5-4800A53A2F3F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70995CB-9AF7-1B33-3E08-CE87E6CC5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28AD894-5BF5-6D87-6761-770F17FD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54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2BD3E3-C9F4-B52C-217F-84477190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5F42C07-D3B6-3D25-F438-8F69176A0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38BE327E-D5C7-44D1-93DB-3F53467305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DEFF4C47-B425-9557-5330-52FF5AFD0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4E0CF-EDF8-4D56-9EEC-6D2972D4B122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E18164EB-5644-8896-CA08-7BCAA545E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1DAF80F7-E05C-E411-3D24-A59721A97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87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90EEF-1B3D-D01E-59C2-CD9BACDC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78EEA3B-6770-F0D4-E152-59A959A5C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A6286D4-3242-C629-1234-003A967C0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9C11FCE8-0CA1-1E37-4031-AFAFE83FF2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9CBFCCB2-A5E6-301E-45BB-84884B6616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4AD5C4B2-3202-F0FD-BA80-DC5D71EA9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73B1-443D-41FA-BB68-DF3FCE68C43A}" type="datetime1">
              <a:rPr lang="en-GB" smtClean="0"/>
              <a:t>11/01/2024</a:t>
            </a:fld>
            <a:endParaRPr lang="en-GB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294A6393-B97F-38C2-92C5-04A32F68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8DDFCCA-3C6F-2177-7A5C-4C7DD03CC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9631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A886F-5309-83B7-632B-6D8F87E1D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3FFB349B-F8D3-D9FC-43BB-DD909C79E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B49EB-3F1C-445D-8D19-B00232153C2A}" type="datetime1">
              <a:rPr lang="en-GB" smtClean="0"/>
              <a:t>11/01/2024</a:t>
            </a:fld>
            <a:endParaRPr lang="en-GB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C718BB10-9376-80F3-BE23-D334CA7EE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47C0A3C9-F128-BAD9-CF28-1DFD392EF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68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91F1BC2-D335-C723-1C79-F1768B9BA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EB048-5F1C-4C1A-B09E-8028C8C6AAA3}" type="datetime1">
              <a:rPr lang="en-GB" smtClean="0"/>
              <a:t>11/01/2024</a:t>
            </a:fld>
            <a:endParaRPr lang="en-GB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D82C79B-C0E9-749E-4039-43CFA850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E41780F-E10A-A17C-0656-CF1625A5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026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050E8-2E9A-D20D-43D8-3535FDDA5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E0E1D93-970B-74E8-E66D-B89898743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5C0351F7-85FF-D425-A572-6674AAEA44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7751125-BEB9-35FD-DDB0-686978569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0091E-E28A-4235-893B-9EA2F27C0C42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23E3861-C1EE-7296-7C28-AE2EBE454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304B58A1-2FED-71A6-4305-4ED7F4F64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9648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C1E855-A3A4-CA2A-E7B5-296B0EA9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6D375C72-B6F3-7298-9B6C-DAD926911C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E92F0E0-A922-8B1A-BE18-2A571BBFE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3806DDFC-5D44-B400-9D13-96FF7B9C2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BFD728-1805-4151-B93A-E1511C1BBF93}" type="datetime1">
              <a:rPr lang="en-GB" smtClean="0"/>
              <a:t>11/01/2024</a:t>
            </a:fld>
            <a:endParaRPr lang="en-GB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9FDC3B3-CCC3-104A-259E-2FCABEC73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9B34884-F81D-8EEA-909F-52ECB4A5B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2577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4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75DCDB4D-BDD7-0A08-329C-60E1B72E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GB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1FFF42E-1CE0-E946-13DF-ACAE8B63BE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GB"/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0BBD651E-2ED4-DE63-FC96-B0A044010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66859-D67A-424A-837F-A7A4CE2BE52C}" type="datetime1">
              <a:rPr lang="en-GB" smtClean="0"/>
              <a:t>11/01/2024</a:t>
            </a:fld>
            <a:endParaRPr lang="en-GB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0E699EF-40E3-6165-3FE7-2010867CD0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A522BA6-D080-D9E7-51BB-4A9926DC38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FA137-851A-461F-AE4F-CDB1DCCFFD3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460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17/06/relationships/model3d" Target="../media/model3d1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microsoft.com/office/2017/06/relationships/model3d" Target="../media/model3d1.glb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17/06/relationships/model3d" Target="../media/model3d1.glb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1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7.png"/><Relationship Id="rId5" Type="http://schemas.microsoft.com/office/2017/06/relationships/model3d" Target="../media/model3d1.glb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BC8B3-F7F6-C6EA-B8B0-2BD496F7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6947" y="2861840"/>
            <a:ext cx="5031109" cy="1267397"/>
          </a:xfrm>
        </p:spPr>
        <p:txBody>
          <a:bodyPr>
            <a:normAutofit/>
          </a:bodyPr>
          <a:lstStyle/>
          <a:p>
            <a:pPr algn="l"/>
            <a:r>
              <a:rPr lang="en-GB" sz="8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8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8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E6400F-4688-B539-AA17-EF7EBD333C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612" y="6208058"/>
            <a:ext cx="2563906" cy="649941"/>
          </a:xfrm>
        </p:spPr>
        <p:txBody>
          <a:bodyPr>
            <a:normAutofit lnSpcReduction="10000"/>
          </a:bodyPr>
          <a:lstStyle/>
          <a:p>
            <a:pPr algn="l"/>
            <a:r>
              <a:rPr lang="en-GB" sz="16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Mariana Andrade 103823</a:t>
            </a:r>
          </a:p>
          <a:p>
            <a:pPr algn="l"/>
            <a:r>
              <a:rPr lang="en-GB" sz="16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Vicente Barros 97787</a:t>
            </a:r>
          </a:p>
        </p:txBody>
      </p:sp>
      <p:sp>
        <p:nvSpPr>
          <p:cNvPr id="4" name="Subtítulo 2">
            <a:extLst>
              <a:ext uri="{FF2B5EF4-FFF2-40B4-BE49-F238E27FC236}">
                <a16:creationId xmlns:a16="http://schemas.microsoft.com/office/drawing/2014/main" id="{DA8FD6C9-F68F-E4C7-48F6-635E659656BB}"/>
              </a:ext>
            </a:extLst>
          </p:cNvPr>
          <p:cNvSpPr txBox="1">
            <a:spLocks/>
          </p:cNvSpPr>
          <p:nvPr/>
        </p:nvSpPr>
        <p:spPr>
          <a:xfrm>
            <a:off x="9628093" y="6208059"/>
            <a:ext cx="2563906" cy="64994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60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Multimodal Interaction</a:t>
            </a:r>
          </a:p>
          <a:p>
            <a:pPr algn="r"/>
            <a:r>
              <a:rPr lang="en-GB" sz="160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2023/24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36D236BD-EE5C-9FD8-B337-F1E1CA2F14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31924303"/>
                  </p:ext>
                </p:extLst>
              </p:nvPr>
            </p:nvGraphicFramePr>
            <p:xfrm>
              <a:off x="375385" y="2255551"/>
              <a:ext cx="2117558" cy="2346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17558" cy="234689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1723147" ay="3063881" az="13850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5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36D236BD-EE5C-9FD8-B337-F1E1CA2F1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385" y="2255551"/>
                <a:ext cx="2117558" cy="2346897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EI| DETI| UA">
            <a:extLst>
              <a:ext uri="{FF2B5EF4-FFF2-40B4-BE49-F238E27FC236}">
                <a16:creationId xmlns:a16="http://schemas.microsoft.com/office/drawing/2014/main" id="{D285D9CB-5267-0CEF-8E74-98A72352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943" y="203200"/>
            <a:ext cx="4005943" cy="73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6795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Colours Interaction</a:t>
            </a:r>
            <a:endParaRPr lang="en-US"/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10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00024" y="448767"/>
              <a:ext cx="1200017" cy="115827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00017" cy="1158272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10733417" ay="-537061" az="-1078963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00024" y="448767"/>
                <a:ext cx="1200017" cy="1158272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SelectionarCorLateral_1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05D7440B-B163-58BA-1123-A8AF5BC2CB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9637" y="1950442"/>
            <a:ext cx="7832725" cy="440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45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Full Colours Interaction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11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15177928"/>
                  </p:ext>
                </p:extLst>
              </p:nvPr>
            </p:nvGraphicFramePr>
            <p:xfrm>
              <a:off x="10027138" y="238654"/>
              <a:ext cx="1545787" cy="15784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45787" cy="157849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5632063" ay="-243575" az="-277939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7138" y="238654"/>
                <a:ext cx="1545787" cy="157849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SelectionarCorLateral">
            <a:hlinkClick r:id="" action="ppaction://media"/>
            <a:extLst>
              <a:ext uri="{FF2B5EF4-FFF2-40B4-BE49-F238E27FC236}">
                <a16:creationId xmlns:a16="http://schemas.microsoft.com/office/drawing/2014/main" id="{860D1446-353B-498C-B7D7-6EABD5D15B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5792" y="1964652"/>
            <a:ext cx="7320416" cy="411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11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Roll Dice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12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4623199"/>
                  </p:ext>
                </p:extLst>
              </p:nvPr>
            </p:nvGraphicFramePr>
            <p:xfrm>
              <a:off x="10029800" y="231746"/>
              <a:ext cx="1540460" cy="159230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40460" cy="1592309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5016316" ay="360786" az="258399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29800" y="231746"/>
                <a:ext cx="1540460" cy="1592309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RollDice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15B90896-F996-8447-03BE-157A233EB8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17863" y="1993446"/>
            <a:ext cx="7756274" cy="436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68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Buy House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13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5918911"/>
                  </p:ext>
                </p:extLst>
              </p:nvPr>
            </p:nvGraphicFramePr>
            <p:xfrm>
              <a:off x="10230158" y="457033"/>
              <a:ext cx="1139745" cy="114173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39745" cy="1141736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149735" ay="-149546" az="1079347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30158" y="457033"/>
                <a:ext cx="1139745" cy="1141736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BuyHouse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696B85D1-C714-1BD6-CEA1-DDA1CBD1E1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639785" y="2079398"/>
            <a:ext cx="6912429" cy="38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End Turn</a:t>
            </a:r>
            <a:endParaRPr lang="en-GB" sz="5200">
              <a:solidFill>
                <a:srgbClr val="B1B2F2"/>
              </a:solidFill>
              <a:latin typeface="Roboto Black"/>
              <a:ea typeface="Roboto Black"/>
            </a:endParaRP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14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5765097"/>
                  </p:ext>
                </p:extLst>
              </p:nvPr>
            </p:nvGraphicFramePr>
            <p:xfrm>
              <a:off x="10245019" y="472082"/>
              <a:ext cx="1110022" cy="111163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10022" cy="111163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7749311" ay="-5323443" az="-305039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5019" y="472082"/>
                <a:ext cx="1110022" cy="1111637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EndTurn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475A1E6F-2F16-4171-A4EE-CD6E57979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9800" y="1837531"/>
            <a:ext cx="7772400" cy="437197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Dado de 6 lados 25 mm">
                <a:extLst>
                  <a:ext uri="{FF2B5EF4-FFF2-40B4-BE49-F238E27FC236}">
                    <a16:creationId xmlns:a16="http://schemas.microsoft.com/office/drawing/2014/main" id="{2F73F806-6109-0918-D2F3-139C28682E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256148"/>
                  </p:ext>
                </p:extLst>
              </p:nvPr>
            </p:nvGraphicFramePr>
            <p:xfrm>
              <a:off x="13488962" y="472082"/>
              <a:ext cx="1110022" cy="111163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10022" cy="111163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7749311" ay="-5323443" az="-3050397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Dado de 6 lados 25 mm">
                <a:extLst>
                  <a:ext uri="{FF2B5EF4-FFF2-40B4-BE49-F238E27FC236}">
                    <a16:creationId xmlns:a16="http://schemas.microsoft.com/office/drawing/2014/main" id="{2F73F806-6109-0918-D2F3-139C28682E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88962" y="472082"/>
                <a:ext cx="1110022" cy="11116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6594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</a:rPr>
              <a:t>Houses Interaction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15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17110144"/>
                  </p:ext>
                </p:extLst>
              </p:nvPr>
            </p:nvGraphicFramePr>
            <p:xfrm>
              <a:off x="9426777" y="365125"/>
              <a:ext cx="1110846" cy="111087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10846" cy="111087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8154384" ay="-5323710" az="-815478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26777" y="365125"/>
                <a:ext cx="1110846" cy="1110877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FullHouse ‐ Feito com o Clipchamp">
            <a:hlinkClick r:id="" action="ppaction://media"/>
            <a:extLst>
              <a:ext uri="{FF2B5EF4-FFF2-40B4-BE49-F238E27FC236}">
                <a16:creationId xmlns:a16="http://schemas.microsoft.com/office/drawing/2014/main" id="{0DAB761C-784A-2790-9948-72FB362F95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366540" y="1690688"/>
            <a:ext cx="7458919" cy="4195642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Dado de 6 lados 25 mm">
                <a:extLst>
                  <a:ext uri="{FF2B5EF4-FFF2-40B4-BE49-F238E27FC236}">
                    <a16:creationId xmlns:a16="http://schemas.microsoft.com/office/drawing/2014/main" id="{ED5FCDAF-BD16-D032-B912-258476ECAA1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069897"/>
                  </p:ext>
                </p:extLst>
              </p:nvPr>
            </p:nvGraphicFramePr>
            <p:xfrm>
              <a:off x="10761190" y="365125"/>
              <a:ext cx="1185219" cy="11824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85219" cy="1182450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8692500" ay="4979907" az="-870444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975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Dado de 6 lados 25 mm">
                <a:extLst>
                  <a:ext uri="{FF2B5EF4-FFF2-40B4-BE49-F238E27FC236}">
                    <a16:creationId xmlns:a16="http://schemas.microsoft.com/office/drawing/2014/main" id="{ED5FCDAF-BD16-D032-B912-258476ECAA1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61190" y="365125"/>
                <a:ext cx="1185219" cy="11824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645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>
            <a:normAutofit/>
          </a:bodyPr>
          <a:lstStyle/>
          <a:p>
            <a:r>
              <a:rPr lang="en-GB" sz="5200">
                <a:solidFill>
                  <a:srgbClr val="B1B2F2"/>
                </a:solidFill>
                <a:latin typeface="Roboto Black"/>
                <a:ea typeface="Roboto Black"/>
              </a:rPr>
              <a:t>Give Up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16</a:t>
            </a:fld>
            <a:endParaRPr lang="en-GB"/>
          </a:p>
        </p:txBody>
      </p:sp>
      <p:pic>
        <p:nvPicPr>
          <p:cNvPr id="5" name="FullHouse ‐ Feito com o Clipchamp (1)">
            <a:hlinkClick r:id="" action="ppaction://media"/>
            <a:extLst>
              <a:ext uri="{FF2B5EF4-FFF2-40B4-BE49-F238E27FC236}">
                <a16:creationId xmlns:a16="http://schemas.microsoft.com/office/drawing/2014/main" id="{022354E3-3CE2-C827-EEF2-12C54B03A2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9421" y="1817149"/>
            <a:ext cx="7493157" cy="421490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Modelo 3D 6" descr="Dado de 6 lados 25 mm">
                <a:extLst>
                  <a:ext uri="{FF2B5EF4-FFF2-40B4-BE49-F238E27FC236}">
                    <a16:creationId xmlns:a16="http://schemas.microsoft.com/office/drawing/2014/main" id="{E53A8D6A-B46B-4A7A-79D0-7673836D52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26015533"/>
                  </p:ext>
                </p:extLst>
              </p:nvPr>
            </p:nvGraphicFramePr>
            <p:xfrm>
              <a:off x="9426777" y="365125"/>
              <a:ext cx="1110846" cy="111087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0846" cy="111087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8154384" ay="-5323710" az="-815478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59751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Modelo 3D 6" descr="Dado de 6 lados 25 mm">
                <a:extLst>
                  <a:ext uri="{FF2B5EF4-FFF2-40B4-BE49-F238E27FC236}">
                    <a16:creationId xmlns:a16="http://schemas.microsoft.com/office/drawing/2014/main" id="{E53A8D6A-B46B-4A7A-79D0-7673836D52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426777" y="365125"/>
                <a:ext cx="1110846" cy="111087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 descr="Dado de 6 lados 25 mm">
                <a:extLst>
                  <a:ext uri="{FF2B5EF4-FFF2-40B4-BE49-F238E27FC236}">
                    <a16:creationId xmlns:a16="http://schemas.microsoft.com/office/drawing/2014/main" id="{1760EEAF-0C30-6306-D687-33F9677A93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9100242"/>
                  </p:ext>
                </p:extLst>
              </p:nvPr>
            </p:nvGraphicFramePr>
            <p:xfrm>
              <a:off x="10795227" y="391537"/>
              <a:ext cx="1117144" cy="112962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7144" cy="1129625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56815" ay="-46551" az="1079821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5975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 descr="Dado de 6 lados 25 mm">
                <a:extLst>
                  <a:ext uri="{FF2B5EF4-FFF2-40B4-BE49-F238E27FC236}">
                    <a16:creationId xmlns:a16="http://schemas.microsoft.com/office/drawing/2014/main" id="{1760EEAF-0C30-6306-D687-33F9677A93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95227" y="391537"/>
                <a:ext cx="1117144" cy="112962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044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17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71372"/>
            <a:ext cx="5181600" cy="3848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Application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Scenario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Gestures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Implementation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Limitations</a:t>
            </a:r>
          </a:p>
          <a:p>
            <a:pPr marL="0" indent="0">
              <a:buNone/>
            </a:pP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46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18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1892"/>
            <a:ext cx="5181600" cy="709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Implementation</a:t>
            </a:r>
          </a:p>
        </p:txBody>
      </p:sp>
      <p:pic>
        <p:nvPicPr>
          <p:cNvPr id="10" name="Imagem 9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C30705AE-8F84-9660-6DD2-A19AB80D6D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927" y="1663683"/>
            <a:ext cx="8784317" cy="416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17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19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71372"/>
            <a:ext cx="5181600" cy="3848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Application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Scenario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Gestures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Implementation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Limitations</a:t>
            </a:r>
          </a:p>
          <a:p>
            <a:pPr marL="0" indent="0">
              <a:buNone/>
            </a:pP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4337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0862858"/>
                  </p:ext>
                </p:extLst>
              </p:nvPr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2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71372"/>
            <a:ext cx="5181600" cy="3848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Application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Scenario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Gestures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Implementation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Limitations</a:t>
            </a:r>
          </a:p>
          <a:p>
            <a:pPr marL="0" indent="0">
              <a:buNone/>
            </a:pP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151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20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1892"/>
            <a:ext cx="5181600" cy="709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Limitations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B5A9FDA-3700-2B00-49DD-8B4FCFEDC5A7}"/>
              </a:ext>
            </a:extLst>
          </p:cNvPr>
          <p:cNvSpPr txBox="1"/>
          <p:nvPr/>
        </p:nvSpPr>
        <p:spPr>
          <a:xfrm>
            <a:off x="674823" y="2587869"/>
            <a:ext cx="608148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main challenge was the recording in different places.</a:t>
            </a:r>
          </a:p>
          <a:p>
            <a:r>
              <a:rPr lang="en-GB" sz="2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 with a reasonable number of examples and the use of negative examples, the Kinect struggled to identify some gestures</a:t>
            </a:r>
            <a:endParaRPr lang="en-GB" sz="240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6" name="Picture 2" descr="Richup.io - Play Monopoly Online on Kevin Games">
            <a:extLst>
              <a:ext uri="{FF2B5EF4-FFF2-40B4-BE49-F238E27FC236}">
                <a16:creationId xmlns:a16="http://schemas.microsoft.com/office/drawing/2014/main" id="{6AA4EB3C-88D0-761F-E1D7-4D0B2084C6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618" r="1874" b="1724"/>
          <a:stretch/>
        </p:blipFill>
        <p:spPr bwMode="auto">
          <a:xfrm>
            <a:off x="6640194" y="1484783"/>
            <a:ext cx="4360244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82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EBC8B3-F7F6-C6EA-B8B0-2BD496F7B7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6947" y="2861840"/>
            <a:ext cx="5031109" cy="1267397"/>
          </a:xfrm>
        </p:spPr>
        <p:txBody>
          <a:bodyPr>
            <a:normAutofit/>
          </a:bodyPr>
          <a:lstStyle/>
          <a:p>
            <a:pPr algn="l"/>
            <a:r>
              <a:rPr lang="en-GB" sz="8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Live Demo</a:t>
            </a:r>
            <a:endParaRPr lang="en-GB" sz="8000">
              <a:solidFill>
                <a:srgbClr val="6B63A4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36D236BD-EE5C-9FD8-B337-F1E1CA2F14E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75385" y="2255551"/>
              <a:ext cx="2117558" cy="234689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17558" cy="2346897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1723147" ay="3063881" az="138501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565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36D236BD-EE5C-9FD8-B337-F1E1CA2F14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385" y="2255551"/>
                <a:ext cx="2117558" cy="2346897"/>
              </a:xfrm>
              <a:prstGeom prst="rect">
                <a:avLst/>
              </a:prstGeom>
            </p:spPr>
          </p:pic>
        </mc:Fallback>
      </mc:AlternateContent>
      <p:pic>
        <p:nvPicPr>
          <p:cNvPr id="1028" name="Picture 4" descr="LEI| DETI| UA">
            <a:extLst>
              <a:ext uri="{FF2B5EF4-FFF2-40B4-BE49-F238E27FC236}">
                <a16:creationId xmlns:a16="http://schemas.microsoft.com/office/drawing/2014/main" id="{D285D9CB-5267-0CEF-8E74-98A72352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943" y="203200"/>
            <a:ext cx="4005943" cy="73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88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3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1892"/>
            <a:ext cx="5181600" cy="7092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52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Application</a:t>
            </a: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Picture 2" descr="Richup.io - Play Monopoly Online on Kevin Games">
            <a:extLst>
              <a:ext uri="{FF2B5EF4-FFF2-40B4-BE49-F238E27FC236}">
                <a16:creationId xmlns:a16="http://schemas.microsoft.com/office/drawing/2014/main" id="{2CAD3D6F-FA3C-4842-46A9-E7676726DA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5" t="1618" r="1874" b="1724"/>
          <a:stretch/>
        </p:blipFill>
        <p:spPr bwMode="auto">
          <a:xfrm>
            <a:off x="6640194" y="1484783"/>
            <a:ext cx="4360244" cy="4389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FFAB961-D0D9-8CBF-DAD8-6DFA91E814B1}"/>
              </a:ext>
            </a:extLst>
          </p:cNvPr>
          <p:cNvSpPr txBox="1"/>
          <p:nvPr/>
        </p:nvSpPr>
        <p:spPr>
          <a:xfrm>
            <a:off x="914400" y="1484783"/>
            <a:ext cx="5360894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Richup.io is a free online alternative to the classic board game Monopoly.</a:t>
            </a:r>
          </a:p>
          <a:p>
            <a:endParaRPr lang="en-GB" sz="20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Roll Dices</a:t>
            </a:r>
          </a:p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Buy Houses</a:t>
            </a:r>
          </a:p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Trade with other players</a:t>
            </a:r>
          </a:p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Customize player’s character</a:t>
            </a:r>
          </a:p>
          <a:p>
            <a:pPr marL="627063" lvl="1" indent="-1698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Check House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400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4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71372"/>
            <a:ext cx="5181600" cy="3848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Application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Scenario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Gestures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Implementation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Limitations</a:t>
            </a:r>
          </a:p>
          <a:p>
            <a:pPr marL="0" indent="0">
              <a:buNone/>
            </a:pP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146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5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1892"/>
            <a:ext cx="5181600" cy="7092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52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Scenario</a:t>
            </a: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870A25-3A7D-9191-8D9D-913AD3572BF4}"/>
              </a:ext>
            </a:extLst>
          </p:cNvPr>
          <p:cNvSpPr txBox="1"/>
          <p:nvPr/>
        </p:nvSpPr>
        <p:spPr>
          <a:xfrm>
            <a:off x="914400" y="1706800"/>
            <a:ext cx="10439400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>
                <a:solidFill>
                  <a:srgbClr val="B1B2F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#1: Rolling the Dice</a:t>
            </a:r>
          </a:p>
          <a:p>
            <a:pPr algn="l"/>
            <a:endParaRPr lang="en-US" sz="3200" b="1" i="0">
              <a:solidFill>
                <a:srgbClr val="B1B2F2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Given</a:t>
            </a:r>
            <a:r>
              <a:rPr lang="en-US" sz="2800" b="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 player is ready to take their turn</a:t>
            </a: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en-US" sz="2800" b="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the player performs a swiping gesture over the device’s sensor</a:t>
            </a: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Then</a:t>
            </a:r>
            <a:r>
              <a:rPr lang="en-US" sz="2800" b="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the game should recognize this gesture as a dice roll and make the move</a:t>
            </a:r>
          </a:p>
        </p:txBody>
      </p:sp>
    </p:spTree>
    <p:extLst>
      <p:ext uri="{BB962C8B-B14F-4D97-AF65-F5344CB8AC3E}">
        <p14:creationId xmlns:p14="http://schemas.microsoft.com/office/powerpoint/2010/main" val="3789274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6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421892"/>
            <a:ext cx="5181600" cy="70923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52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Scenario</a:t>
            </a: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9870A25-3A7D-9191-8D9D-913AD3572BF4}"/>
              </a:ext>
            </a:extLst>
          </p:cNvPr>
          <p:cNvSpPr txBox="1"/>
          <p:nvPr/>
        </p:nvSpPr>
        <p:spPr>
          <a:xfrm>
            <a:off x="914400" y="1706800"/>
            <a:ext cx="10439400" cy="42986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1" i="0">
                <a:solidFill>
                  <a:srgbClr val="B1B2F2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#2: Buying a Property</a:t>
            </a:r>
          </a:p>
          <a:p>
            <a:pPr algn="l"/>
            <a:endParaRPr lang="en-US" sz="3200" b="1" i="0">
              <a:solidFill>
                <a:srgbClr val="B1B2F2"/>
              </a:solidFill>
              <a:effectLst/>
              <a:latin typeface="Roboto Medium" panose="02000000000000000000" pitchFamily="2" charset="0"/>
              <a:ea typeface="Roboto Medium" panose="02000000000000000000" pitchFamily="2" charset="0"/>
            </a:endParaRP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Given </a:t>
            </a:r>
            <a:r>
              <a:rPr lang="en-US" sz="280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 player lands on an unowned property,</a:t>
            </a: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When </a:t>
            </a:r>
            <a:r>
              <a:rPr lang="en-US" sz="280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 player makes a tapping gesture over an hand from another</a:t>
            </a:r>
          </a:p>
          <a:p>
            <a:pPr algn="l">
              <a:lnSpc>
                <a:spcPct val="150000"/>
              </a:lnSpc>
            </a:pPr>
            <a:r>
              <a:rPr lang="en-US" sz="2800" b="1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Then </a:t>
            </a:r>
            <a:r>
              <a:rPr lang="en-US" sz="2800" i="0">
                <a:solidFill>
                  <a:srgbClr val="D1D5DB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it should be recognized as an intent to buy the property and deduct the property cost from the player's game currency.</a:t>
            </a:r>
          </a:p>
        </p:txBody>
      </p:sp>
    </p:spTree>
    <p:extLst>
      <p:ext uri="{BB962C8B-B14F-4D97-AF65-F5344CB8AC3E}">
        <p14:creationId xmlns:p14="http://schemas.microsoft.com/office/powerpoint/2010/main" val="116445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7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71372"/>
            <a:ext cx="5181600" cy="38481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Application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Scenario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Gestures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Implementation</a:t>
            </a:r>
          </a:p>
          <a:p>
            <a:pPr marL="0" indent="0">
              <a:buNone/>
            </a:pPr>
            <a:r>
              <a:rPr lang="en-GB" sz="44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Limitations</a:t>
            </a:r>
          </a:p>
          <a:p>
            <a:pPr marL="0" indent="0">
              <a:buNone/>
            </a:pPr>
            <a:endParaRPr lang="en-GB" sz="4400">
              <a:solidFill>
                <a:srgbClr val="B1B2F2"/>
              </a:solidFill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4770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38C99E-4FE4-2493-AF3E-081AE32A3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8201" y="432327"/>
            <a:ext cx="2443884" cy="712904"/>
          </a:xfrm>
        </p:spPr>
        <p:txBody>
          <a:bodyPr>
            <a:noAutofit/>
          </a:bodyPr>
          <a:lstStyle/>
          <a:p>
            <a:r>
              <a:rPr lang="en-GB" sz="400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Rich</a:t>
            </a:r>
            <a:r>
              <a:rPr lang="en-GB" sz="40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Up</a:t>
            </a:r>
            <a:r>
              <a:rPr lang="en-GB" sz="4000">
                <a:solidFill>
                  <a:srgbClr val="6B63A4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.io</a:t>
            </a:r>
            <a:endParaRPr lang="en-GB" sz="400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15676" y="379514"/>
              <a:ext cx="750452" cy="81852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50452" cy="818528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2990068" ay="-2941365" az="25087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43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Modelo 3D 4" descr="Dado de 6 lados 25 mm">
                <a:extLst>
                  <a:ext uri="{FF2B5EF4-FFF2-40B4-BE49-F238E27FC236}">
                    <a16:creationId xmlns:a16="http://schemas.microsoft.com/office/drawing/2014/main" id="{BC09119B-0ED5-FC33-F991-F1B18366CA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15676" y="379514"/>
                <a:ext cx="750452" cy="818528"/>
              </a:xfrm>
              <a:prstGeom prst="rect">
                <a:avLst/>
              </a:prstGeom>
            </p:spPr>
          </p:pic>
        </mc:Fallback>
      </mc:AlternateContent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1679C65-0C44-468C-E13E-54F940C9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z="1600" smtClean="0"/>
              <a:t>8</a:t>
            </a:fld>
            <a:endParaRPr lang="en-GB" sz="1600"/>
          </a:p>
        </p:txBody>
      </p:sp>
      <p:sp>
        <p:nvSpPr>
          <p:cNvPr id="12" name="Marcador de Posição de Conteúdo 11">
            <a:extLst>
              <a:ext uri="{FF2B5EF4-FFF2-40B4-BE49-F238E27FC236}">
                <a16:creationId xmlns:a16="http://schemas.microsoft.com/office/drawing/2014/main" id="{1E793D7E-2561-78FA-D408-0864CDE66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399" y="2767938"/>
            <a:ext cx="6545943" cy="13221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9600">
                <a:solidFill>
                  <a:srgbClr val="B1B2F2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Gestures</a:t>
            </a:r>
          </a:p>
        </p:txBody>
      </p:sp>
    </p:spTree>
    <p:extLst>
      <p:ext uri="{BB962C8B-B14F-4D97-AF65-F5344CB8AC3E}">
        <p14:creationId xmlns:p14="http://schemas.microsoft.com/office/powerpoint/2010/main" val="2580817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6D996D-9379-EAB6-AB4E-DF8A4AD9C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87933" cy="1325563"/>
          </a:xfrm>
        </p:spPr>
        <p:txBody>
          <a:bodyPr/>
          <a:lstStyle/>
          <a:p>
            <a:r>
              <a:rPr lang="en-GB">
                <a:solidFill>
                  <a:srgbClr val="B1B2F2"/>
                </a:solidFill>
                <a:latin typeface="Roboto Black"/>
                <a:ea typeface="Roboto Black"/>
                <a:cs typeface="Roboto Black"/>
              </a:rPr>
              <a:t>Help</a:t>
            </a:r>
          </a:p>
        </p:txBody>
      </p:sp>
      <p:sp>
        <p:nvSpPr>
          <p:cNvPr id="3" name="Marcador de Posição do Número do Diapositivo 2">
            <a:extLst>
              <a:ext uri="{FF2B5EF4-FFF2-40B4-BE49-F238E27FC236}">
                <a16:creationId xmlns:a16="http://schemas.microsoft.com/office/drawing/2014/main" id="{135E1096-1F00-C7C9-525A-981D0BA2E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7FA137-851A-461F-AE4F-CDB1DCCFFD3D}" type="slidenum">
              <a:rPr lang="en-GB" smtClean="0"/>
              <a:t>9</a:t>
            </a:fld>
            <a:endParaRPr lang="en-GB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0533152"/>
                  </p:ext>
                </p:extLst>
              </p:nvPr>
            </p:nvGraphicFramePr>
            <p:xfrm>
              <a:off x="10246267" y="473577"/>
              <a:ext cx="1107533" cy="110865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07533" cy="1108654"/>
                    </a:xfrm>
                    <a:prstGeom prst="rect">
                      <a:avLst/>
                    </a:prstGeom>
                  </am3d:spPr>
                  <am3d:camera>
                    <am3d:pos x="0" y="0" z="814692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10266" d="1000000"/>
                    <am3d:preTrans dx="-34" dy="-17999946" dz="55"/>
                    <am3d:scale>
                      <am3d:sx n="1000000" d="1000000"/>
                      <am3d:sy n="1000000" d="1000000"/>
                      <am3d:sz n="1000000" d="1000000"/>
                    </am3d:scale>
                    <am3d:rot ax="-7828235" ay="5335927" az="-7828525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5975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elo 3D 3" descr="Dado de 6 lados 25 mm">
                <a:extLst>
                  <a:ext uri="{FF2B5EF4-FFF2-40B4-BE49-F238E27FC236}">
                    <a16:creationId xmlns:a16="http://schemas.microsoft.com/office/drawing/2014/main" id="{BD3C587D-60F7-785E-45C1-A263CB41F9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46267" y="473577"/>
                <a:ext cx="1107533" cy="1108654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SelectionarCorLateral ‐ Feito com o Clipchamp (1)">
            <a:hlinkClick r:id="" action="ppaction://media"/>
            <a:extLst>
              <a:ext uri="{FF2B5EF4-FFF2-40B4-BE49-F238E27FC236}">
                <a16:creationId xmlns:a16="http://schemas.microsoft.com/office/drawing/2014/main" id="{02856D32-7090-2090-2EF8-FD0149A57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4185" y="1879373"/>
            <a:ext cx="7623629" cy="428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452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a69ad35-0df5-4046-bb69-8396cd9e0af2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2EB115EDAC3C4D87753C0DADDEE1E2" ma:contentTypeVersion="16" ma:contentTypeDescription="Create a new document." ma:contentTypeScope="" ma:versionID="da221d68166ea308ba15c132a0235d58">
  <xsd:schema xmlns:xsd="http://www.w3.org/2001/XMLSchema" xmlns:xs="http://www.w3.org/2001/XMLSchema" xmlns:p="http://schemas.microsoft.com/office/2006/metadata/properties" xmlns:ns3="fa69ad35-0df5-4046-bb69-8396cd9e0af2" xmlns:ns4="6b5d30d8-8670-4c5f-ac6b-752af116e5b0" targetNamespace="http://schemas.microsoft.com/office/2006/metadata/properties" ma:root="true" ma:fieldsID="99e8be7d09843ccaf609221dcdfe86df" ns3:_="" ns4:_="">
    <xsd:import namespace="fa69ad35-0df5-4046-bb69-8396cd9e0af2"/>
    <xsd:import namespace="6b5d30d8-8670-4c5f-ac6b-752af116e5b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69ad35-0df5-4046-bb69-8396cd9e0a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5d30d8-8670-4c5f-ac6b-752af116e5b0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C946F1-F180-4440-B058-EAD29FCC4814}">
  <ds:schemaRefs>
    <ds:schemaRef ds:uri="6b5d30d8-8670-4c5f-ac6b-752af116e5b0"/>
    <ds:schemaRef ds:uri="fa69ad35-0df5-4046-bb69-8396cd9e0af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C78BD59-1A6D-4A75-859D-7BECFEDAD0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0A4545-FDC3-4E10-83E6-B5341ACE25E7}">
  <ds:schemaRefs>
    <ds:schemaRef ds:uri="6b5d30d8-8670-4c5f-ac6b-752af116e5b0"/>
    <ds:schemaRef ds:uri="fa69ad35-0df5-4046-bb69-8396cd9e0a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Tema do Office</vt:lpstr>
      <vt:lpstr>RichUp.io</vt:lpstr>
      <vt:lpstr>RichUp.io</vt:lpstr>
      <vt:lpstr>RichUp.io</vt:lpstr>
      <vt:lpstr>RichUp.io</vt:lpstr>
      <vt:lpstr>RichUp.io</vt:lpstr>
      <vt:lpstr>RichUp.io</vt:lpstr>
      <vt:lpstr>RichUp.io</vt:lpstr>
      <vt:lpstr>RichUp.io</vt:lpstr>
      <vt:lpstr>Help</vt:lpstr>
      <vt:lpstr>Colours Interaction</vt:lpstr>
      <vt:lpstr>Full Colours Interaction</vt:lpstr>
      <vt:lpstr>Roll Dice</vt:lpstr>
      <vt:lpstr>Buy House</vt:lpstr>
      <vt:lpstr>End Turn</vt:lpstr>
      <vt:lpstr>Houses Interaction</vt:lpstr>
      <vt:lpstr>Give Up</vt:lpstr>
      <vt:lpstr>RichUp.io</vt:lpstr>
      <vt:lpstr>RichUp.io</vt:lpstr>
      <vt:lpstr>RichUp.io</vt:lpstr>
      <vt:lpstr>RichUp.io</vt:lpstr>
      <vt:lpstr>Live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RichUp.io</dc:title>
  <dc:creator>Vicente Barros</dc:creator>
  <cp:revision>2</cp:revision>
  <dcterms:created xsi:type="dcterms:W3CDTF">2023-12-21T23:37:40Z</dcterms:created>
  <dcterms:modified xsi:type="dcterms:W3CDTF">2024-01-11T16:17:30Z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0x010100EA2EB115EDAC3C4D87753C0DADDEE1E2</vt:lpwstr>
  </property>
</Properties>
</file>